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0"/>
  </p:notesMasterIdLst>
  <p:handoutMasterIdLst>
    <p:handoutMasterId r:id="rId11"/>
  </p:handoutMasterIdLst>
  <p:sldIdLst>
    <p:sldId id="431" r:id="rId5"/>
    <p:sldId id="447" r:id="rId6"/>
    <p:sldId id="455" r:id="rId7"/>
    <p:sldId id="452" r:id="rId8"/>
    <p:sldId id="454" r:id="rId9"/>
  </p:sldIdLst>
  <p:sldSz cx="9144000" cy="6858000" type="screen4x3"/>
  <p:notesSz cx="6808788" cy="9939338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EBEB"/>
    <a:srgbClr val="FFDAD9"/>
    <a:srgbClr val="F47920"/>
    <a:srgbClr val="A1A1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0" autoAdjust="0"/>
    <p:restoredTop sz="89909" autoAdjust="0"/>
  </p:normalViewPr>
  <p:slideViewPr>
    <p:cSldViewPr snapToGrid="0" snapToObjects="1">
      <p:cViewPr>
        <p:scale>
          <a:sx n="75" d="100"/>
          <a:sy n="75" d="100"/>
        </p:scale>
        <p:origin x="-744" y="-594"/>
      </p:cViewPr>
      <p:guideLst>
        <p:guide orient="horz" pos="2613"/>
        <p:guide orient="horz" pos="575"/>
        <p:guide orient="horz" pos="2821"/>
        <p:guide orient="horz" pos="2748"/>
        <p:guide orient="horz" pos="220"/>
        <p:guide orient="horz" pos="292"/>
        <p:guide pos="3039"/>
        <p:guide pos="159"/>
        <p:guide pos="2654"/>
        <p:guide pos="3082"/>
        <p:guide pos="22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02" d="100"/>
          <a:sy n="102" d="100"/>
        </p:scale>
        <p:origin x="-3558" y="-90"/>
      </p:cViewPr>
      <p:guideLst>
        <p:guide orient="horz" pos="3131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51733-8400-4D27-9BC9-4A21F9500DB1}" type="datetimeFigureOut">
              <a:rPr lang="en-GB" smtClean="0"/>
              <a:pPr/>
              <a:t>28/11/2017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0646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C7C26-59F5-4B4B-B70E-C2704E7EBC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86748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86713-8178-4FA7-8EC2-6C5870A0DBCE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186"/>
            <a:ext cx="544703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0646"/>
            <a:ext cx="295047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58673-9839-4FAA-9623-46A01D4F8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65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7650" cy="6858000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685799" y="1511300"/>
            <a:ext cx="4132943" cy="1917700"/>
          </a:xfrm>
          <a:prstGeom prst="rect">
            <a:avLst/>
          </a:prstGeom>
        </p:spPr>
        <p:txBody>
          <a:bodyPr/>
          <a:lstStyle>
            <a:lvl1pPr algn="l">
              <a:defRPr sz="4000" b="1">
                <a:solidFill>
                  <a:srgbClr val="F47920"/>
                </a:solidFill>
              </a:defRPr>
            </a:lvl1pPr>
          </a:lstStyle>
          <a:p>
            <a:r>
              <a:rPr lang="en-US" dirty="0" smtClean="0"/>
              <a:t>Lorem ipsum</a:t>
            </a:r>
            <a:br>
              <a:rPr lang="en-US" dirty="0" smtClean="0"/>
            </a:br>
            <a:r>
              <a:rPr lang="en-US" dirty="0" smtClean="0"/>
              <a:t>dolor sit </a:t>
            </a:r>
            <a:r>
              <a:rPr lang="en-US" dirty="0" err="1" smtClean="0"/>
              <a:t>amet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685800" y="3505200"/>
            <a:ext cx="4132942" cy="266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2600" b="1" i="0" smtClean="0">
                <a:effectLst/>
                <a:latin typeface="+mj-lt"/>
              </a:defRPr>
            </a:lvl1pPr>
          </a:lstStyle>
          <a:p>
            <a:pPr lvl="0"/>
            <a:r>
              <a:rPr lang="pt-BR" b="0" i="0" dirty="0" smtClean="0">
                <a:solidFill>
                  <a:srgbClr val="000000"/>
                </a:solidFill>
                <a:effectLst/>
                <a:latin typeface="Arial"/>
              </a:rPr>
              <a:t>Nam porta justo vel elit rhoncus eleifend.</a:t>
            </a:r>
            <a:endParaRPr lang="en-US" dirty="0" smtClean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5105399" y="6102981"/>
            <a:ext cx="3952875" cy="764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6" name="Picture 15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38" y="6481063"/>
            <a:ext cx="891126" cy="176400"/>
          </a:xfrm>
          <a:prstGeom prst="rect">
            <a:avLst/>
          </a:prstGeom>
        </p:spPr>
      </p:pic>
      <p:pic>
        <p:nvPicPr>
          <p:cNvPr id="17" name="Picture 2" descr="C:\Users\VS\Desktop\ISTORIYA\SCG Projects\logo160p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513"/>
          <a:stretch/>
        </p:blipFill>
        <p:spPr bwMode="auto">
          <a:xfrm>
            <a:off x="687601" y="6436800"/>
            <a:ext cx="2253110" cy="22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8000" y="6458400"/>
            <a:ext cx="893066" cy="176784"/>
          </a:xfrm>
          <a:prstGeom prst="rect">
            <a:avLst/>
          </a:prstGeom>
        </p:spPr>
      </p:pic>
      <p:pic>
        <p:nvPicPr>
          <p:cNvPr id="14" name="Picture 4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2400" y="171139"/>
            <a:ext cx="2613600" cy="34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8306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355599" y="136190"/>
            <a:ext cx="8416925" cy="533400"/>
          </a:xfrm>
          <a:prstGeom prst="rect">
            <a:avLst/>
          </a:prstGeom>
        </p:spPr>
        <p:txBody>
          <a:bodyPr/>
          <a:lstStyle>
            <a:lvl1pPr algn="ctr">
              <a:defRPr sz="2200" b="1" baseline="0">
                <a:solidFill>
                  <a:srgbClr val="F47920"/>
                </a:solidFill>
              </a:defRPr>
            </a:lvl1pPr>
          </a:lstStyle>
          <a:p>
            <a:r>
              <a:rPr lang="ru-RU" dirty="0" smtClean="0"/>
              <a:t>Заголовок слайда</a:t>
            </a:r>
            <a:endParaRPr lang="en-GB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094564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9925" y="6591600"/>
            <a:ext cx="1306807" cy="180000"/>
          </a:xfrm>
          <a:prstGeom prst="rect">
            <a:avLst/>
          </a:prstGeom>
        </p:spPr>
      </p:pic>
      <p:cxnSp>
        <p:nvCxnSpPr>
          <p:cNvPr id="7" name="Прямая соединительная линия 24"/>
          <p:cNvCxnSpPr/>
          <p:nvPr userDrawn="1"/>
        </p:nvCxnSpPr>
        <p:spPr>
          <a:xfrm>
            <a:off x="8410331" y="6489700"/>
            <a:ext cx="0" cy="374651"/>
          </a:xfrm>
          <a:prstGeom prst="line">
            <a:avLst/>
          </a:prstGeom>
          <a:ln w="19050" cmpd="sng">
            <a:solidFill>
              <a:srgbClr val="CF1D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541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762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Уголок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4725" y="1530000"/>
            <a:ext cx="4248649" cy="28296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8375" y="2933700"/>
            <a:ext cx="7879300" cy="2246384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Принципы и условия размещения продукции местных товаропроизводителей в торговых сетях Компании Х5</a:t>
            </a:r>
            <a:r>
              <a:rPr lang="en-US" sz="2800" dirty="0" smtClean="0"/>
              <a:t> Retail Group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en-GB" sz="2000" dirty="0"/>
          </a:p>
        </p:txBody>
      </p:sp>
      <p:pic>
        <p:nvPicPr>
          <p:cNvPr id="1028" name="Picture 4" descr="C:\Users\Alexey.Sorokin\Documents\Фото\Перекресток ул Зои Космодемьянской\IMG_33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6300" y="-1"/>
            <a:ext cx="44577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50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Коммерческое предложение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267677" y="769898"/>
            <a:ext cx="8349162" cy="1046202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endParaRPr lang="ru-RU" altLang="en-US" sz="16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4958" y="1106438"/>
            <a:ext cx="759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Поставщики могут отправить коммерческое предложение, воспользовавшись специальным сервисом на сайте </a:t>
            </a:r>
            <a:r>
              <a:rPr lang="ru-RU" dirty="0" smtClean="0"/>
              <a:t>Компании</a:t>
            </a:r>
            <a:r>
              <a:rPr lang="en-US" dirty="0" smtClean="0"/>
              <a:t> X5 Retail Group</a:t>
            </a:r>
            <a:r>
              <a:rPr lang="ru-RU" dirty="0" smtClean="0"/>
              <a:t>, </a:t>
            </a:r>
            <a:r>
              <a:rPr lang="ru-RU" dirty="0"/>
              <a:t>заполнив в форме все вкладки и ответив на все вопросы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https</a:t>
            </a:r>
            <a:r>
              <a:rPr lang="en-US" dirty="0">
                <a:solidFill>
                  <a:srgbClr val="0070C0"/>
                </a:solidFill>
              </a:rPr>
              <a:t>://www.x5.ru/ru/Pages/Partners/SubmitProposal.aspx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733742" y="3031160"/>
            <a:ext cx="6152515" cy="346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537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отбора </a:t>
            </a:r>
            <a:r>
              <a:rPr lang="ru-RU" dirty="0" smtClean="0"/>
              <a:t>поставщиков для магазинов Х5 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9" name="Текст 3"/>
          <p:cNvSpPr txBox="1">
            <a:spLocks/>
          </p:cNvSpPr>
          <p:nvPr/>
        </p:nvSpPr>
        <p:spPr bwMode="auto">
          <a:xfrm>
            <a:off x="267675" y="1816100"/>
            <a:ext cx="8349165" cy="950740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Конфиденциальность </a:t>
            </a:r>
            <a:endParaRPr lang="ru-RU" sz="1600" dirty="0"/>
          </a:p>
          <a:p>
            <a:r>
              <a:rPr lang="ru-RU" sz="1200" b="0" dirty="0"/>
              <a:t>Руководствуясь принципами прозрачности и открытости во взаимоотношениях с Поставщиками, Компания признает право Поставщика на коммерческую тайну и конфиденциальность предоставленной им Компании информации. </a:t>
            </a:r>
          </a:p>
          <a:p>
            <a:endParaRPr lang="ru-RU" altLang="en-US" sz="1600" b="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 bwMode="auto">
          <a:xfrm>
            <a:off x="267676" y="2766840"/>
            <a:ext cx="8349165" cy="949458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Прозрачность </a:t>
            </a:r>
            <a:r>
              <a:rPr lang="ru-RU" sz="1600" dirty="0"/>
              <a:t>и открытость </a:t>
            </a:r>
          </a:p>
          <a:p>
            <a:r>
              <a:rPr lang="ru-RU" sz="1200" b="0" dirty="0"/>
              <a:t>В процессе взаимодействия с Поставщиками Компания обеспечивает им доступ к информации о принципах выбора Поставщика, к проекту договора поставки, а также к другой существенной для сотрудничества информации, размещенной на официальном сайте Компании. </a:t>
            </a:r>
          </a:p>
          <a:p>
            <a:endParaRPr lang="ru-RU" altLang="en-US" sz="1600" b="0" dirty="0"/>
          </a:p>
        </p:txBody>
      </p:sp>
      <p:sp>
        <p:nvSpPr>
          <p:cNvPr id="11" name="Текст 3"/>
          <p:cNvSpPr txBox="1">
            <a:spLocks/>
          </p:cNvSpPr>
          <p:nvPr/>
        </p:nvSpPr>
        <p:spPr bwMode="auto">
          <a:xfrm>
            <a:off x="267674" y="3716298"/>
            <a:ext cx="8349165" cy="1147802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Эффективность </a:t>
            </a:r>
            <a:endParaRPr lang="ru-RU" sz="1600" dirty="0"/>
          </a:p>
          <a:p>
            <a:r>
              <a:rPr lang="ru-RU" sz="1200" b="0" dirty="0"/>
              <a:t>Компания стремится реализовывать через свои торговые сети качественные товары по экономически обоснованным ценам путем отбора наиболее выгодных условий сотрудничества с Поставщиками. Компания прилагает все усилия, чтобы оптимизировать издержки на этапах поставки товаров от производителя до розничного покупателя. </a:t>
            </a:r>
          </a:p>
          <a:p>
            <a:endParaRPr lang="ru-RU" altLang="en-US" sz="1600" b="0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267677" y="769898"/>
            <a:ext cx="8349162" cy="1046202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Единые </a:t>
            </a:r>
            <a:r>
              <a:rPr lang="ru-RU" sz="1600" dirty="0"/>
              <a:t>стандарты </a:t>
            </a:r>
          </a:p>
          <a:p>
            <a:r>
              <a:rPr lang="ru-RU" sz="1200" b="0" dirty="0"/>
              <a:t>Компания осуществляет отбор Поставщиков на основании единых критериев, сформированных исходя из целей экономической эффективности. Не допускается отказ от заключения договора поставки по основаниям, не предусмотренным законодательством РФ и настоящей Политикой. </a:t>
            </a:r>
          </a:p>
          <a:p>
            <a:endParaRPr lang="ru-RU" altLang="en-US" sz="1600" b="0" dirty="0"/>
          </a:p>
        </p:txBody>
      </p:sp>
      <p:sp>
        <p:nvSpPr>
          <p:cNvPr id="12" name="Текст 3"/>
          <p:cNvSpPr txBox="1">
            <a:spLocks/>
          </p:cNvSpPr>
          <p:nvPr/>
        </p:nvSpPr>
        <p:spPr bwMode="auto">
          <a:xfrm>
            <a:off x="267676" y="4864100"/>
            <a:ext cx="8349165" cy="1485900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Разумная </a:t>
            </a:r>
            <a:r>
              <a:rPr lang="ru-RU" sz="1600" dirty="0"/>
              <a:t>предусмотрительность </a:t>
            </a:r>
          </a:p>
          <a:p>
            <a:r>
              <a:rPr lang="ru-RU" sz="1200" b="0" dirty="0"/>
              <a:t>В пределах возможного и должного Компания осуществляет проверку Поставщиков, товаров, в том числе условий производства товаров, на предмет добросовестности Поставщиков и соблюдения ими и производителями товаров требований законодательства Российской Федерации, Таможенного союза и пр. При этом при выборе контрагента предпочтение отдается тем Поставщикам, которые осуществляют торговую деятельность достаточно длительное время и зарекомендовали себя на рынке как надежные партнеры, ориентированные на долгосрочное сотрудничество с покупателями.</a:t>
            </a:r>
          </a:p>
          <a:p>
            <a:endParaRPr lang="ru-RU" altLang="en-US" sz="1600" b="0" dirty="0"/>
          </a:p>
        </p:txBody>
      </p:sp>
    </p:spTree>
    <p:extLst>
      <p:ext uri="{BB962C8B-B14F-4D97-AF65-F5344CB8AC3E}">
        <p14:creationId xmlns:p14="http://schemas.microsoft.com/office/powerpoint/2010/main" xmlns="" val="33236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Процесс выбора </a:t>
            </a:r>
            <a:r>
              <a:rPr lang="ru-RU" dirty="0" smtClean="0"/>
              <a:t>Поставщика для магазинов Х5 </a:t>
            </a:r>
            <a:endParaRPr lang="en-GB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621481" y="715412"/>
            <a:ext cx="8349165" cy="3119987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sng" dirty="0" smtClean="0"/>
              <a:t>Процесс выбора поставщиков осуществляется 2 способами</a:t>
            </a:r>
          </a:p>
          <a:p>
            <a:endParaRPr lang="ru-RU" sz="1600" dirty="0"/>
          </a:p>
          <a:p>
            <a:r>
              <a:rPr lang="ru-RU" sz="1600" dirty="0" smtClean="0"/>
              <a:t>Компания самостоятельно осуществляет поиск потенциальных Поставщиков</a:t>
            </a:r>
            <a:r>
              <a:rPr lang="ru-RU" sz="1600" b="0" dirty="0" smtClean="0"/>
              <a:t>, </a:t>
            </a:r>
            <a:r>
              <a:rPr lang="ru-RU" sz="1600" dirty="0" smtClean="0"/>
              <a:t>поставляющих необходимые товары, в следующих случаях</a:t>
            </a:r>
            <a:r>
              <a:rPr lang="ru-RU" sz="1600" b="0" dirty="0" smtClean="0"/>
              <a:t>: </a:t>
            </a:r>
          </a:p>
          <a:p>
            <a:r>
              <a:rPr lang="ru-RU" sz="1200" b="0" dirty="0" smtClean="0"/>
              <a:t>-  </a:t>
            </a:r>
            <a:r>
              <a:rPr lang="ru-RU" sz="1200" b="0" dirty="0"/>
              <a:t>Если товары не представлены в Компании, но потребность в них существует, либо представлены, но требуется увеличение объемов поставляемых товаров, в том числе в связи с открытием новых торговых объектов, либо замещение его другими товарами в связи с выявлением нарушений, предъявляемых к товарам, либо неисполнением или ненадлежащим исполнением другими Поставщиками обязательств по договору поставки. </a:t>
            </a:r>
          </a:p>
          <a:p>
            <a:r>
              <a:rPr lang="ru-RU" sz="1200" b="0" dirty="0"/>
              <a:t>-  Возникновения у Компании потребности в поиске потенциальных поставщиков в иных случаях. </a:t>
            </a:r>
          </a:p>
          <a:p>
            <a:endParaRPr lang="ru-RU" sz="1200" b="0" dirty="0"/>
          </a:p>
          <a:p>
            <a:r>
              <a:rPr lang="ru-RU" sz="1200" b="0" dirty="0"/>
              <a:t>При этом Компания производит подбор Поставщиков либо путем поиска в открытых источниках, либо в базе коммерческих предложений, поступающих в Компанию.</a:t>
            </a:r>
          </a:p>
          <a:p>
            <a:endParaRPr lang="ru-RU" altLang="en-US" sz="1800" b="0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9" name="Текст 3"/>
          <p:cNvSpPr txBox="1">
            <a:spLocks/>
          </p:cNvSpPr>
          <p:nvPr/>
        </p:nvSpPr>
        <p:spPr bwMode="auto">
          <a:xfrm>
            <a:off x="621479" y="4020923"/>
            <a:ext cx="7989119" cy="2112761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endParaRPr lang="ru-RU" sz="1600" dirty="0" smtClean="0"/>
          </a:p>
          <a:p>
            <a:r>
              <a:rPr lang="ru-RU" sz="1600" dirty="0" smtClean="0"/>
              <a:t>Поставщик </a:t>
            </a:r>
            <a:r>
              <a:rPr lang="ru-RU" sz="1600" dirty="0"/>
              <a:t>инициирует сотрудничество с Компанией через отправку коммерческого предложения. </a:t>
            </a:r>
            <a:endParaRPr lang="ru-RU" sz="1600" dirty="0" smtClean="0"/>
          </a:p>
          <a:p>
            <a:r>
              <a:rPr lang="ru-RU" sz="1200" b="0" dirty="0" smtClean="0"/>
              <a:t>Поставщики </a:t>
            </a:r>
            <a:r>
              <a:rPr lang="ru-RU" sz="1200" b="0" dirty="0"/>
              <a:t>могут отправить коммерческое предложение, воспользовавшись специальным сервисом на сайте Компании, заполнив в форме все вкладки и ответив на все вопросы  </a:t>
            </a:r>
            <a:r>
              <a:rPr lang="en-US" sz="1200" dirty="0">
                <a:solidFill>
                  <a:srgbClr val="0070C0"/>
                </a:solidFill>
              </a:rPr>
              <a:t>https://www.x5.ru/ru/Pages/Partners/SubmitProposal.aspx</a:t>
            </a:r>
            <a:r>
              <a:rPr lang="ru-RU" sz="1200" dirty="0">
                <a:solidFill>
                  <a:srgbClr val="0070C0"/>
                </a:solidFill>
              </a:rPr>
              <a:t> </a:t>
            </a:r>
          </a:p>
          <a:p>
            <a:endParaRPr lang="ru-RU" sz="1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9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2959"/>
            <a:ext cx="252413" cy="6845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Условия отбора </a:t>
            </a:r>
            <a:r>
              <a:rPr lang="ru-RU" dirty="0" smtClean="0"/>
              <a:t>Поставщиков для магазинов Х5 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246" y="649508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AF9E-24C6-41A0-9AA7-ECEB84ED36DB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21" r="-1"/>
          <a:stretch/>
        </p:blipFill>
        <p:spPr>
          <a:xfrm>
            <a:off x="0" y="669591"/>
            <a:ext cx="8772524" cy="2035509"/>
          </a:xfrm>
          <a:prstGeom prst="rect">
            <a:avLst/>
          </a:prstGeom>
        </p:spPr>
      </p:pic>
      <p:sp>
        <p:nvSpPr>
          <p:cNvPr id="16" name="Текст 3"/>
          <p:cNvSpPr txBox="1">
            <a:spLocks/>
          </p:cNvSpPr>
          <p:nvPr/>
        </p:nvSpPr>
        <p:spPr bwMode="auto">
          <a:xfrm>
            <a:off x="252413" y="757775"/>
            <a:ext cx="7304087" cy="1947325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/>
              <a:t>Правовое положение и репутация Поставщика: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000" b="0" dirty="0" smtClean="0"/>
              <a:t>Поставщик </a:t>
            </a:r>
            <a:r>
              <a:rPr lang="ru-RU" sz="1000" b="0" dirty="0"/>
              <a:t>зарегистрирован в установленном порядке в качестве юридического лица или индивидуального предпринимателя;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000" dirty="0"/>
              <a:t> </a:t>
            </a:r>
            <a:r>
              <a:rPr lang="ru-RU" sz="1000" b="0" dirty="0"/>
              <a:t>Поставщик не находится в стадии ликвидации;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000" b="0" dirty="0"/>
              <a:t>В отношении Поставщика не введены (не открыты) процедуры банкротства;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Отсутствие фактов неисполнения или ненадлежащего исполнения Поставщиком принятых на себя обязательств перед Компанией или другими участниками рынка;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000" b="0" dirty="0" smtClean="0"/>
              <a:t>Отсутствие </a:t>
            </a:r>
            <a:r>
              <a:rPr lang="ru-RU" sz="1000" b="0" dirty="0"/>
              <a:t>информации о предъявлении к Поставщику антимонопольными, налоговыми, таможенными и иными государственными органами претензий о нарушении требований законодательства, обязательных для исполнения Поставщиком. </a:t>
            </a: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21" r="-1"/>
          <a:stretch/>
        </p:blipFill>
        <p:spPr>
          <a:xfrm>
            <a:off x="-17066" y="2792963"/>
            <a:ext cx="8772524" cy="547137"/>
          </a:xfrm>
          <a:prstGeom prst="rect">
            <a:avLst/>
          </a:prstGeom>
        </p:spPr>
      </p:pic>
      <p:sp>
        <p:nvSpPr>
          <p:cNvPr id="10" name="Текст 3"/>
          <p:cNvSpPr txBox="1">
            <a:spLocks/>
          </p:cNvSpPr>
          <p:nvPr/>
        </p:nvSpPr>
        <p:spPr bwMode="auto">
          <a:xfrm>
            <a:off x="-17067" y="2820681"/>
            <a:ext cx="7556501" cy="519419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lvl="0"/>
            <a:r>
              <a:rPr lang="ru-RU" sz="1400" dirty="0"/>
              <a:t>  </a:t>
            </a:r>
            <a:r>
              <a:rPr lang="ru-RU" sz="1400" dirty="0" smtClean="0"/>
              <a:t>   Ценовое </a:t>
            </a:r>
            <a:r>
              <a:rPr lang="ru-RU" sz="1400" dirty="0"/>
              <a:t>предложение: 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</a:t>
            </a:r>
            <a:r>
              <a:rPr lang="ru-RU" sz="1000" b="0" dirty="0" smtClean="0"/>
              <a:t>Закупочная </a:t>
            </a:r>
            <a:r>
              <a:rPr lang="ru-RU" sz="1000" b="0" dirty="0"/>
              <a:t>цена товаров должна быть конкурентоспособной. </a:t>
            </a:r>
          </a:p>
        </p:txBody>
      </p:sp>
      <p:pic>
        <p:nvPicPr>
          <p:cNvPr id="13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21" r="-1"/>
          <a:stretch/>
        </p:blipFill>
        <p:spPr>
          <a:xfrm>
            <a:off x="-38892" y="3435479"/>
            <a:ext cx="8738394" cy="1339721"/>
          </a:xfrm>
          <a:prstGeom prst="rect">
            <a:avLst/>
          </a:prstGeom>
        </p:spPr>
      </p:pic>
      <p:sp>
        <p:nvSpPr>
          <p:cNvPr id="14" name="Текст 3"/>
          <p:cNvSpPr txBox="1">
            <a:spLocks/>
          </p:cNvSpPr>
          <p:nvPr/>
        </p:nvSpPr>
        <p:spPr bwMode="auto">
          <a:xfrm>
            <a:off x="213521" y="3435479"/>
            <a:ext cx="7223128" cy="1339721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lvl="0"/>
            <a:r>
              <a:rPr lang="ru-RU" sz="1400" dirty="0"/>
              <a:t>Товарное предложение: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Качество товаров должно соответствовать требованиям санитарных, технических и всех иных применимых норм и стандартов Российской Федерации, Таможенного союза, ЕАЭС.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 Компания вправе проводить аудит производства с участием представителей Компании и независимых аудиторов.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Товар должен соответствовать требованиям к товарам, содержащимся на сайте Компании указанным в настоящей Политике или предоставленным Поставщику по запросу. </a:t>
            </a:r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21" r="-1"/>
          <a:stretch/>
        </p:blipFill>
        <p:spPr>
          <a:xfrm>
            <a:off x="-38893" y="4884473"/>
            <a:ext cx="8721327" cy="1385953"/>
          </a:xfrm>
          <a:prstGeom prst="rect">
            <a:avLst/>
          </a:prstGeom>
        </p:spPr>
      </p:pic>
      <p:sp>
        <p:nvSpPr>
          <p:cNvPr id="17" name="Текст 3"/>
          <p:cNvSpPr txBox="1">
            <a:spLocks/>
          </p:cNvSpPr>
          <p:nvPr/>
        </p:nvSpPr>
        <p:spPr bwMode="auto">
          <a:xfrm>
            <a:off x="213521" y="4867275"/>
            <a:ext cx="7185471" cy="1343025"/>
          </a:xfrm>
          <a:prstGeom prst="rect">
            <a:avLst/>
          </a:prstGeom>
          <a:extLst/>
        </p:spPr>
        <p:txBody>
          <a:bodyPr/>
          <a:lstStyle>
            <a:lvl1pPr indent="0" defTabSz="914400">
              <a:spcBef>
                <a:spcPct val="20000"/>
              </a:spcBef>
              <a:buFont typeface="Arial" panose="020B0604020202020204" pitchFamily="34" charset="0"/>
              <a:buNone/>
              <a:defRPr lang="pt-BR" sz="2600" b="1" i="0" smtClean="0">
                <a:effectLst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 smtClean="0"/>
              <a:t>Основания </a:t>
            </a:r>
            <a:r>
              <a:rPr lang="ru-RU" sz="1400" dirty="0"/>
              <a:t>отказа от сотрудничества с конкретным Поставщиком: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Наполненность ассортиментной матрицы на момент обращения Поставщика (такие же (или аналогичные) товары поставляются Компании в достаточном объеме другими Поставщиками).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 Несоответствие Поставщика одному или нескольким условиям отбора, установленным настоящей Политикой.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00" b="0" dirty="0"/>
              <a:t>Предоставление недостоверной информации о Поставщике, товаре, результатах аудита производства или др.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1461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5-t1-title-page">
  <a:themeElements>
    <a:clrScheme name="X5-colour-schem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7A00"/>
      </a:accent1>
      <a:accent2>
        <a:srgbClr val="241E4E"/>
      </a:accent2>
      <a:accent3>
        <a:srgbClr val="FFD966"/>
      </a:accent3>
      <a:accent4>
        <a:srgbClr val="960200"/>
      </a:accent4>
      <a:accent5>
        <a:srgbClr val="A1A1A1"/>
      </a:accent5>
      <a:accent6>
        <a:srgbClr val="CCCCFF"/>
      </a:accent6>
      <a:hlink>
        <a:srgbClr val="0000FF"/>
      </a:hlink>
      <a:folHlink>
        <a:srgbClr val="800080"/>
      </a:folHlink>
    </a:clrScheme>
    <a:fontScheme name="X5-theme-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randTag_1 xmlns="http://schemas.microsoft.com/sharepoint/v3/fields">
      <Terms xmlns="http://schemas.microsoft.com/office/infopath/2007/PartnerControls"/>
    </BrandTag_1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FirmsStyle" ma:contentTypeID="0x010100A0C18204922F4A468C1C91E87C9B991B0095259CE52C6FB540A71818776AACC859" ma:contentTypeVersion="0" ma:contentTypeDescription="Мой тип контента" ma:contentTypeScope="" ma:versionID="a315ef9da5553f990e7e179dea63a842">
  <xsd:schema xmlns:xsd="http://www.w3.org/2001/XMLSchema" xmlns:xs="http://www.w3.org/2001/XMLSchema" xmlns:p="http://schemas.microsoft.com/office/2006/metadata/properties" xmlns:ns3="http://schemas.microsoft.com/sharepoint/v3/fields" targetNamespace="http://schemas.microsoft.com/office/2006/metadata/properties" ma:root="true" ma:fieldsID="4d13e69df852a4edb29de1c42cb9d490" ns3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BrandTag_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randTag_1" ma:index="9" nillable="true" ma:taxonomy="true" ma:internalName="BrandTag_1" ma:taxonomyFieldName="BrandTag" ma:displayName="Теги (фирменный стиль)" ma:default="" ma:fieldId="{260982e9-8fbb-405c-a81d-bd288c363fc7}" ma:taxonomyMulti="true" ma:sspId="a608fe85-bb82-43c4-981a-ce01ab1f39c7" ma:termSetId="ef021ac3-c713-4bd2-baa6-d7d40cefde0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F857CD-2C34-4183-8018-EADDB0EBA71A}">
  <ds:schemaRefs>
    <ds:schemaRef ds:uri="http://schemas.microsoft.com/sharepoint/v3/fields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D51C1B4-C3B3-4F5D-A085-11F69D203F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D58A2C-A6D2-4EFF-A900-4A9F08D209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5817</TotalTime>
  <Words>639</Words>
  <Application>Microsoft Office PowerPoint</Application>
  <PresentationFormat>Экран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X5-t1-title-page</vt:lpstr>
      <vt:lpstr> Принципы и условия размещения продукции местных товаропроизводителей в торговых сетях Компании Х5 Retail Group  </vt:lpstr>
      <vt:lpstr> Коммерческое предложение</vt:lpstr>
      <vt:lpstr>Принципы отбора поставщиков для магазинов Х5 </vt:lpstr>
      <vt:lpstr>Процесс выбора Поставщика для магазинов Х5 </vt:lpstr>
      <vt:lpstr>Условия отбора Поставщиков для магазинов Х5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о нас сказали?</dc:title>
  <dc:creator>Admin</dc:creator>
  <cp:lastModifiedBy>User</cp:lastModifiedBy>
  <cp:revision>344</cp:revision>
  <cp:lastPrinted>2017-11-27T11:42:32Z</cp:lastPrinted>
  <dcterms:created xsi:type="dcterms:W3CDTF">2015-07-06T12:36:28Z</dcterms:created>
  <dcterms:modified xsi:type="dcterms:W3CDTF">2017-11-28T07:18:39Z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0x010100A0C18204922F4A468C1C91E87C9B991B0095259CE52C6FB540A71818776AACC859</vt:lpwstr>
  </property>
</Properties>
</file>